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9" r:id="rId2"/>
    <p:sldId id="257" r:id="rId3"/>
    <p:sldId id="261" r:id="rId4"/>
    <p:sldId id="275" r:id="rId5"/>
    <p:sldId id="276" r:id="rId6"/>
    <p:sldId id="277" r:id="rId7"/>
    <p:sldId id="260" r:id="rId8"/>
    <p:sldId id="263" r:id="rId9"/>
    <p:sldId id="270" r:id="rId10"/>
    <p:sldId id="264" r:id="rId11"/>
    <p:sldId id="268" r:id="rId12"/>
    <p:sldId id="269" r:id="rId13"/>
    <p:sldId id="278" r:id="rId14"/>
    <p:sldId id="267" r:id="rId15"/>
    <p:sldId id="274" r:id="rId16"/>
    <p:sldId id="273" r:id="rId17"/>
    <p:sldId id="27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C2B96-DBB8-436A-8A9C-3CED9666E642}" type="datetimeFigureOut">
              <a:rPr lang="en-US" smtClean="0"/>
              <a:t>4/25/2019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4E88E-5F27-470C-B97C-71F3808FA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5EDA4-23E3-4F6D-8518-171968844B35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91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380DB-970E-47E5-B8C8-FAA6796A7468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80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B937A-26C9-47D4-B7D2-A0828C615CA6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76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0937-B69B-42B0-AEC8-0A8761D12837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7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8C038-7D7F-4794-9C45-E2483EBA4C19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8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51FAC-C5FD-46D9-8B9B-8F7BC7C882C7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F79E9-5697-4766-B5DE-303FA95C894E}" type="datetime1">
              <a:rPr lang="en-US" smtClean="0"/>
              <a:t>4/25/2019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4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E7AB0-86CB-42EE-AEB5-7815A38E1C3A}" type="datetime1">
              <a:rPr lang="en-US" smtClean="0"/>
              <a:t>4/25/2019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64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43122-3360-4B69-826F-A429FA17E9DB}" type="datetime1">
              <a:rPr lang="en-US" smtClean="0"/>
              <a:t>4/25/2019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06069-7A1A-47E0-96CD-A78789F89ECE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4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6D364-26DE-4661-8896-F5C2571F1CB7}" type="datetime1">
              <a:rPr lang="en-US" smtClean="0"/>
              <a:t>4/25/2019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90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636C5-8577-4330-B240-29A374828843}" type="datetime1">
              <a:rPr lang="en-US" smtClean="0"/>
              <a:t>4/25/2019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A8A1C8-2FC3-4192-B892-2732A7E13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4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28649" y="1983120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Connected Work Zone Software Toolchain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628649" y="3414219"/>
            <a:ext cx="7886700" cy="553747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C00000"/>
              </a:buClr>
              <a:buNone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Flow and Current Progress</a:t>
            </a:r>
          </a:p>
          <a:p>
            <a:pPr marL="0" indent="0">
              <a:buClr>
                <a:srgbClr val="C00000"/>
              </a:buClr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628649" y="5026867"/>
            <a:ext cx="7886700" cy="754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Niraj Vasant Altekar</a:t>
            </a:r>
          </a:p>
          <a:p>
            <a:pPr marL="0" indent="0" algn="ctr">
              <a:buClr>
                <a:srgbClr val="C00000"/>
              </a:buClr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cs typeface="Arial" panose="020B0604020202020204" pitchFamily="34" charset="0"/>
              </a:rPr>
              <a:t>04/25/2019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Clr>
                <a:srgbClr val="C00000"/>
              </a:buClr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85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Work Zone Configuration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59250" y="6453446"/>
            <a:ext cx="596900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10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22" y="1348869"/>
            <a:ext cx="5519653" cy="4744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92335" y="3291840"/>
            <a:ext cx="349134" cy="726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39542" y="3291840"/>
            <a:ext cx="349134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19004" y="4292137"/>
            <a:ext cx="1022464" cy="70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12131" y="4292137"/>
            <a:ext cx="1022464" cy="709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546272" y="3105923"/>
            <a:ext cx="727364" cy="5491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728775" y="4292137"/>
            <a:ext cx="2459875" cy="3713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Map Builder - Info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505348"/>
            <a:ext cx="6483350" cy="4445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060450" y="2946400"/>
            <a:ext cx="4118380" cy="1676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454400" y="2159000"/>
            <a:ext cx="3683000" cy="393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59250" y="6453446"/>
            <a:ext cx="596900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11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05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Map Visualizer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r="4141"/>
          <a:stretch/>
        </p:blipFill>
        <p:spPr>
          <a:xfrm>
            <a:off x="256772" y="1410725"/>
            <a:ext cx="7251700" cy="4766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72" y="2837332"/>
            <a:ext cx="1445030" cy="1913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59250" y="6453446"/>
            <a:ext cx="596900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25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Data Collection on </a:t>
            </a:r>
            <a:r>
              <a:rPr lang="en-US" sz="3200" dirty="0" smtClean="0">
                <a:latin typeface="Arial Black" panose="020B0A04020102020204" pitchFamily="34" charset="0"/>
              </a:rPr>
              <a:t>04/19/2019</a:t>
            </a:r>
            <a:r>
              <a:rPr lang="en-US" sz="3200" dirty="0">
                <a:latin typeface="Arial Black" panose="020B0A04020102020204" pitchFamily="34" charset="0"/>
              </a:rPr>
              <a:t/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sv-SE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33.4631175, -112.1335158 to 33.46284333, -112.2274112</a:t>
            </a: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I-10/35</a:t>
            </a:r>
            <a:r>
              <a:rPr lang="en-US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Avenue to I-10/75</a:t>
            </a:r>
            <a:r>
              <a:rPr lang="en-US" sz="20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Avenue (5.0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Miles)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Round Trip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(2:30PM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3:30PM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Captured: (.csv)</a:t>
            </a:r>
          </a:p>
          <a:p>
            <a:pPr lvl="1">
              <a:buClr>
                <a:srgbClr val="C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GPS waypoints, lane closures, presence of workers,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lane merges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898" y="3269302"/>
            <a:ext cx="6616701" cy="287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59250" y="6453446"/>
            <a:ext cx="596900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0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Questions (1)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Is data collection required for each change in the work-zone?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Changes in the message required as the configuration of the work-zone changes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For example, When lane closure/opening points change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Presence of workers is highly time dependent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Would data collection be required for each change?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If yes, any suggested guidelines to standardize the data collection process?</a:t>
            </a:r>
          </a:p>
          <a:p>
            <a:pPr marL="0" indent="0">
              <a:buClr>
                <a:srgbClr val="C00000"/>
              </a:buClr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338" y="6401432"/>
            <a:ext cx="407323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14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40726B-6DF0-4AFD-9CD0-93DBC8E8D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43" y="3347207"/>
            <a:ext cx="4868114" cy="2738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6BAC8A7-8AEB-4C30-BF47-78BABFCF4FC0}"/>
              </a:ext>
            </a:extLst>
          </p:cNvPr>
          <p:cNvSpPr/>
          <p:nvPr/>
        </p:nvSpPr>
        <p:spPr>
          <a:xfrm>
            <a:off x="5178830" y="4695573"/>
            <a:ext cx="987078" cy="7488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8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Questions (2)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Dedicated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left (or right) turn lanes in the vicinity of the intersections?</a:t>
            </a:r>
          </a:p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Additional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(dynamic) number of short lanes, not necessarily in the vicinity of the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intersection.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338" y="6401432"/>
            <a:ext cx="407323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15</a:t>
            </a:fld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69291D6-499C-4E23-9D90-9E502B114C81}"/>
              </a:ext>
            </a:extLst>
          </p:cNvPr>
          <p:cNvGrpSpPr>
            <a:grpSpLocks noChangeAspect="1"/>
          </p:cNvGrpSpPr>
          <p:nvPr/>
        </p:nvGrpSpPr>
        <p:grpSpPr>
          <a:xfrm>
            <a:off x="4689160" y="3151379"/>
            <a:ext cx="4163497" cy="2340797"/>
            <a:chOff x="1470170" y="2597708"/>
            <a:chExt cx="6203657" cy="34878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29B945D-F828-4C65-9862-4B6869B52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170" y="2597708"/>
              <a:ext cx="6203657" cy="34878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0BE136-A51B-4B71-A46D-32650EF40D4C}"/>
                </a:ext>
              </a:extLst>
            </p:cNvPr>
            <p:cNvSpPr/>
            <p:nvPr/>
          </p:nvSpPr>
          <p:spPr>
            <a:xfrm>
              <a:off x="5086551" y="4790114"/>
              <a:ext cx="184558" cy="2181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0A4E143-05DF-479A-B3FA-69ADF0A06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936" y="5232695"/>
              <a:ext cx="520292" cy="474270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5825D4-187C-4820-9F14-653632D6D7E6}"/>
              </a:ext>
            </a:extLst>
          </p:cNvPr>
          <p:cNvGrpSpPr>
            <a:grpSpLocks noChangeAspect="1"/>
          </p:cNvGrpSpPr>
          <p:nvPr/>
        </p:nvGrpSpPr>
        <p:grpSpPr>
          <a:xfrm>
            <a:off x="343949" y="3151380"/>
            <a:ext cx="4163497" cy="2340797"/>
            <a:chOff x="1274865" y="2378097"/>
            <a:chExt cx="6594270" cy="370742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400E02-8F64-4298-AC58-A2EBD812A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4865" y="2378097"/>
              <a:ext cx="6594270" cy="370742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8F4258B-5DF3-40D2-92AE-F3124919C833}"/>
                </a:ext>
              </a:extLst>
            </p:cNvPr>
            <p:cNvSpPr/>
            <p:nvPr/>
          </p:nvSpPr>
          <p:spPr>
            <a:xfrm>
              <a:off x="2508308" y="4857226"/>
              <a:ext cx="184558" cy="2181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CDA17D3-0C32-415A-9A91-7A9FFFBD5F37}"/>
                </a:ext>
              </a:extLst>
            </p:cNvPr>
            <p:cNvSpPr/>
            <p:nvPr/>
          </p:nvSpPr>
          <p:spPr>
            <a:xfrm>
              <a:off x="7333376" y="4910355"/>
              <a:ext cx="184558" cy="2181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DE8D10F-1EEF-46AF-A0C9-26D4148D1E4D}"/>
                </a:ext>
              </a:extLst>
            </p:cNvPr>
            <p:cNvSpPr/>
            <p:nvPr/>
          </p:nvSpPr>
          <p:spPr>
            <a:xfrm>
              <a:off x="4683382" y="5019411"/>
              <a:ext cx="184558" cy="2181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8C3BA0D-3711-4D2E-810C-F41B6EB1AB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95753" y="5237524"/>
              <a:ext cx="475508" cy="476779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A13EF28-FCDF-4DB4-90C4-9A5D1289E3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9567" y="5237524"/>
              <a:ext cx="0" cy="476778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30BBC45-1783-409C-BC58-720AB26E6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1261" y="5394121"/>
              <a:ext cx="783173" cy="320182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07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Questions (3)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Usage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bidirectional-shared lane?</a:t>
            </a:r>
          </a:p>
          <a:p>
            <a:pPr>
              <a:buClr>
                <a:srgbClr val="C00000"/>
              </a:buClr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Case: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Closure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of all lanes and opening a new lane altogether (merging into bi-directional lanes) – Ambiguity during data collection.</a:t>
            </a:r>
          </a:p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338" y="6401432"/>
            <a:ext cx="407323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16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CF540F-24BE-4686-8DE0-738BF757BD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8" y="3213990"/>
            <a:ext cx="4205991" cy="236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C6BA930-E102-4574-87A3-61FAA2F34DCC}"/>
              </a:ext>
            </a:extLst>
          </p:cNvPr>
          <p:cNvCxnSpPr>
            <a:cxnSpLocks/>
          </p:cNvCxnSpPr>
          <p:nvPr/>
        </p:nvCxnSpPr>
        <p:spPr>
          <a:xfrm flipH="1" flipV="1">
            <a:off x="2162081" y="5041083"/>
            <a:ext cx="976384" cy="373311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B9AAE1-3307-4C00-B065-9E3A3BC0F0CA}"/>
              </a:ext>
            </a:extLst>
          </p:cNvPr>
          <p:cNvGrpSpPr/>
          <p:nvPr/>
        </p:nvGrpSpPr>
        <p:grpSpPr>
          <a:xfrm>
            <a:off x="4638523" y="3213991"/>
            <a:ext cx="4205991" cy="2364688"/>
            <a:chOff x="4638523" y="3213991"/>
            <a:chExt cx="4205991" cy="23646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50472D4-30DA-44BF-8B91-80684C9C4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8523" y="3213991"/>
              <a:ext cx="4205991" cy="23646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0BCED49-EF8C-4F96-B90C-92741DD145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62402" y="5066950"/>
              <a:ext cx="976384" cy="373311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52D3028-70BC-4167-96DD-FBD755954A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62256" y="5163424"/>
              <a:ext cx="0" cy="276837"/>
            </a:xfrm>
            <a:prstGeom prst="straightConnector1">
              <a:avLst/>
            </a:prstGeom>
            <a:ln w="127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68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Questions </a:t>
            </a:r>
            <a:r>
              <a:rPr lang="en-US" sz="3200" dirty="0" smtClean="0">
                <a:latin typeface="Arial Black" panose="020B0A04020102020204" pitchFamily="34" charset="0"/>
              </a:rPr>
              <a:t>(4) - Freeway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On freeways (refer I-10 data collection), the lanes that merge into exit ramp or merge from entry ramp.</a:t>
            </a:r>
          </a:p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 changes in lane width.</a:t>
            </a:r>
          </a:p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Considering HOV lane.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Use Case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Shoulder closures</a:t>
            </a:r>
          </a:p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Use Case: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Variable speed limits within the work-zones.</a:t>
            </a:r>
          </a:p>
          <a:p>
            <a:pPr>
              <a:buClr>
                <a:srgbClr val="C00000"/>
              </a:buClr>
            </a:pP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Use Case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: 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UPER-&gt;XML decoding and XML-&gt;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uper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encoding of CV messages other than RSM, using the CV-message builder.</a:t>
            </a: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338" y="6401432"/>
            <a:ext cx="407323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17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4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Other Observations and Notes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351339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Savari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SW1000 supports only TIM message for the store-repeat application.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However, we can forward the RSM message to the RSU for broadcast through RSU4.1 Interface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DSRC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MsgID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: 33</a:t>
            </a:r>
          </a:p>
          <a:p>
            <a:pPr>
              <a:buClr>
                <a:srgbClr val="C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RSM message is highly flexible to include address many other roadside conditions such as: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School Zone Warnings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Rail Road Warnings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Weather/Road Conditions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Vehicle Breakdowns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Emergency Vehicle Alert</a:t>
            </a:r>
          </a:p>
          <a:p>
            <a:pPr lvl="1">
              <a:buClr>
                <a:srgbClr val="C00000"/>
              </a:buClr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Reference: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Connected Vehicle Message Builder User Guide v1.4</a:t>
            </a:r>
          </a:p>
          <a:p>
            <a:pPr>
              <a:buClr>
                <a:srgbClr val="C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 general OBU application can be developed to address the probable conditions.</a:t>
            </a:r>
          </a:p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68338" y="6401432"/>
            <a:ext cx="407323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18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4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 Flow</a:t>
            </a:r>
          </a:p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Pre-requisites</a:t>
            </a:r>
          </a:p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Configuration</a:t>
            </a:r>
          </a:p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CAMP Software Tool Chain - Flow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Work Zone configuration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 Builder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Map Visualizer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Other Observations and Notes</a:t>
            </a: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8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Process Flow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Initial Configuration </a:t>
            </a:r>
            <a:r>
              <a:rPr lang="en-US" sz="2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CAMP Software Toolchain</a:t>
            </a: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Vehicle Path Data Acquisition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(.csv)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16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(.csv)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Work Zone Configuration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(.wzc)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(.wzc)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Map Builder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(.xml)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Map Visualizer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(.xml)  RSM Message Builder  (.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uper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(.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uper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  Deployment on the RSU through RSU4.1 Interface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Processing on OBU</a:t>
            </a: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0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4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Pre-requisites</a:t>
            </a:r>
            <a:endParaRPr lang="en-US" sz="3200" baseline="-25000" dirty="0">
              <a:latin typeface="Arial Black" panose="020B0A04020102020204" pitchFamily="34" charset="0"/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Hardware:</a:t>
            </a:r>
          </a:p>
          <a:p>
            <a:pPr lvl="1">
              <a:buClr>
                <a:srgbClr val="C00000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External computer for data collection and message development.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C00000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U-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Blox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EVK-M8N GNSS Evaluation Kit for receiving GPS data.</a:t>
            </a:r>
          </a:p>
          <a:p>
            <a:pPr>
              <a:buClr>
                <a:srgbClr val="C00000"/>
              </a:buClr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Software (External Computer) :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C00000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Python</a:t>
            </a:r>
          </a:p>
          <a:p>
            <a:pPr lvl="1">
              <a:buClr>
                <a:srgbClr val="C00000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U-Center v8.25 </a:t>
            </a:r>
          </a:p>
          <a:p>
            <a:pPr lvl="1">
              <a:buClr>
                <a:srgbClr val="C00000"/>
              </a:buClr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CAMP Connected work zone software toolchain</a:t>
            </a:r>
          </a:p>
          <a:p>
            <a:pPr lvl="1"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83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5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Physical Connections</a:t>
            </a:r>
            <a:endParaRPr lang="en-US" sz="3200" baseline="-250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5" r="6606"/>
          <a:stretch/>
        </p:blipFill>
        <p:spPr>
          <a:xfrm rot="16200000">
            <a:off x="3199909" y="950998"/>
            <a:ext cx="2744179" cy="531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>
            <a:stCxn id="11" idx="2"/>
          </p:cNvCxnSpPr>
          <p:nvPr/>
        </p:nvCxnSpPr>
        <p:spPr>
          <a:xfrm>
            <a:off x="1210840" y="3977545"/>
            <a:ext cx="861967" cy="261946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6897" y="3608213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GPS Receiver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6" idx="0"/>
          </p:cNvCxnSpPr>
          <p:nvPr/>
        </p:nvCxnSpPr>
        <p:spPr>
          <a:xfrm flipH="1" flipV="1">
            <a:off x="3616036" y="4472247"/>
            <a:ext cx="423677" cy="68415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5915" y="5156405"/>
            <a:ext cx="2687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U-</a:t>
            </a:r>
            <a:r>
              <a:rPr lang="en-US" dirty="0" err="1" smtClean="0"/>
              <a:t>Blox</a:t>
            </a:r>
            <a:r>
              <a:rPr lang="en-US" dirty="0" smtClean="0"/>
              <a:t> GNSS Evaluation Kit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21" idx="2"/>
          </p:cNvCxnSpPr>
          <p:nvPr/>
        </p:nvCxnSpPr>
        <p:spPr>
          <a:xfrm flipH="1">
            <a:off x="6666808" y="3234850"/>
            <a:ext cx="1554432" cy="50587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17297" y="2588519"/>
            <a:ext cx="140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External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6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Configuring U-</a:t>
            </a:r>
            <a:r>
              <a:rPr lang="en-US" sz="3200" dirty="0" err="1" smtClean="0">
                <a:latin typeface="Arial Black" panose="020B0A04020102020204" pitchFamily="34" charset="0"/>
              </a:rPr>
              <a:t>Blox</a:t>
            </a:r>
            <a:r>
              <a:rPr lang="en-US" sz="3200" dirty="0" smtClean="0">
                <a:latin typeface="Arial Black" panose="020B0A04020102020204" pitchFamily="34" charset="0"/>
              </a:rPr>
              <a:t> GPS Receiver</a:t>
            </a:r>
            <a:endParaRPr lang="en-US" sz="3200" baseline="-25000" dirty="0">
              <a:latin typeface="Arial Black" panose="020B0A04020102020204" pitchFamily="34" charset="0"/>
            </a:endParaRPr>
          </a:p>
        </p:txBody>
      </p:sp>
      <p:sp>
        <p:nvSpPr>
          <p:cNvPr id="1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 lvl="1">
              <a:buClr>
                <a:srgbClr val="C00000"/>
              </a:buClr>
              <a:buFont typeface="Courier New" panose="02070309020205020404" pitchFamily="49" charset="0"/>
              <a:buChar char="o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 txBox="1">
            <a:spLocks/>
          </p:cNvSpPr>
          <p:nvPr/>
        </p:nvSpPr>
        <p:spPr>
          <a:xfrm>
            <a:off x="781050" y="1978025"/>
            <a:ext cx="7886700" cy="408472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Install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U-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blox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supplied u-center software (v8.25) 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Connect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GPS receiver with supplied USB cable to a USB port on PC.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(Virtual serial port connectivity)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Launch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u-center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setup baud rate for serial communication: a. Select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Receiver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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Port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– Note down the virtual serial port number. This port number will be used by the Vehicle Path Data Acquisition tool. </a:t>
            </a:r>
            <a:endParaRPr lang="en-US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Select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Receiver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Baud rate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115200 </a:t>
            </a:r>
          </a:p>
          <a:p>
            <a:pPr>
              <a:lnSpc>
                <a:spcPct val="110000"/>
              </a:lnSpc>
              <a:buClr>
                <a:srgbClr val="C00000"/>
              </a:buClr>
            </a:pP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To apply configuration file: </a:t>
            </a:r>
            <a:r>
              <a:rPr lang="en-US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ALL_CAMP_V2V_MD_UbloxM8N-10Hz_GPS_Only_Config_v1.2.txt 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located in U-</a:t>
            </a:r>
            <a:r>
              <a:rPr lang="en-US" sz="3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blox</a:t>
            </a:r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 EVK M8N folder in the toolchain distribution package 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Select Tool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GNSS Configuration </a:t>
            </a:r>
          </a:p>
          <a:p>
            <a:pPr lvl="1">
              <a:lnSpc>
                <a:spcPct val="110000"/>
              </a:lnSpc>
              <a:buClr>
                <a:srgbClr val="C00000"/>
              </a:buClr>
            </a:pP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Select and apply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configuration </a:t>
            </a:r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2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7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268" y="1295182"/>
            <a:ext cx="2677460" cy="2831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904" y="4184817"/>
            <a:ext cx="2344189" cy="1933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66" y="1830583"/>
            <a:ext cx="2700077" cy="1576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13659"/>
          <a:stretch/>
        </p:blipFill>
        <p:spPr>
          <a:xfrm>
            <a:off x="6045371" y="1468336"/>
            <a:ext cx="2957772" cy="219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975" y="3960369"/>
            <a:ext cx="2967047" cy="1607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66" y="3852638"/>
            <a:ext cx="2693240" cy="1342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/>
          <p:cNvCxnSpPr/>
          <p:nvPr/>
        </p:nvCxnSpPr>
        <p:spPr>
          <a:xfrm flipV="1">
            <a:off x="5345473" y="1830583"/>
            <a:ext cx="897385" cy="15825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384006" y="2296868"/>
            <a:ext cx="769604" cy="19837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619679" y="1920240"/>
            <a:ext cx="1037921" cy="54032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721837" y="2365631"/>
            <a:ext cx="935763" cy="17886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5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>
                <a:latin typeface="Arial Black" panose="020B0A04020102020204" pitchFamily="34" charset="0"/>
              </a:rPr>
              <a:t>CAMP Software Toolchain - Flow</a:t>
            </a:r>
            <a:endParaRPr lang="en-US" sz="3200" baseline="-25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9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Data Collection on 03/28/2019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33.435425, -112.293444 to 33.437068, -112.225599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MC85/S-107th Avenue to MC85/S-75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Avenue (4.0 Miles)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One Round Trip (12:00PM – 01:00PM)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Captured: (.csv)</a:t>
            </a:r>
          </a:p>
          <a:p>
            <a:pPr lvl="1">
              <a:buClr>
                <a:srgbClr val="C00000"/>
              </a:buClr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GPS waypoints, lane closures, presence of workers, locations of RSUs</a:t>
            </a:r>
          </a:p>
          <a:p>
            <a:pPr>
              <a:buClr>
                <a:srgbClr val="C00000"/>
              </a:buClr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C00000"/>
              </a:buClr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8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781" y="3294227"/>
            <a:ext cx="6716685" cy="2832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240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Data Collection on 03/28/2019</a:t>
            </a:r>
            <a:br>
              <a:rPr lang="en-US" sz="3200" dirty="0">
                <a:latin typeface="Arial Black" panose="020B0A04020102020204" pitchFamily="34" charset="0"/>
              </a:rPr>
            </a:br>
            <a:r>
              <a:rPr lang="sv-SE" sz="1600" dirty="0">
                <a:latin typeface="Arial" panose="020B0604020202020204" pitchFamily="34" charset="0"/>
                <a:cs typeface="Arial" panose="020B0604020202020204" pitchFamily="34" charset="0"/>
              </a:rPr>
              <a:t>33.435425, -112.293444 to 33.437068, -112.225599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3965172" y="6176964"/>
            <a:ext cx="1213658" cy="681036"/>
          </a:xfrm>
          <a:prstGeom prst="triangle">
            <a:avLst>
              <a:gd name="adj" fmla="val 4865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445750" y="6409745"/>
            <a:ext cx="252499" cy="365125"/>
          </a:xfrm>
        </p:spPr>
        <p:txBody>
          <a:bodyPr/>
          <a:lstStyle/>
          <a:p>
            <a:fld id="{95A8A1C8-2FC3-4192-B892-2732A7E13257}" type="slidenum">
              <a:rPr lang="en-US" sz="1600" b="1" smtClean="0">
                <a:solidFill>
                  <a:schemeClr val="bg1"/>
                </a:solidFill>
              </a:rPr>
              <a:t>9</a:t>
            </a:fld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35" y="2799266"/>
            <a:ext cx="8116427" cy="2678113"/>
          </a:xfrm>
          <a:prstGeom prst="rect">
            <a:avLst/>
          </a:prstGeom>
        </p:spPr>
      </p:pic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084724"/>
          </a:xfrm>
        </p:spPr>
        <p:txBody>
          <a:bodyPr>
            <a:normAutofit/>
          </a:bodyPr>
          <a:lstStyle/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Data collected in (.csv) format</a:t>
            </a:r>
          </a:p>
          <a:p>
            <a:pPr>
              <a:buClr>
                <a:srgbClr val="C00000"/>
              </a:buClr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# of Data Points: 4641</a:t>
            </a:r>
          </a:p>
        </p:txBody>
      </p:sp>
    </p:spTree>
    <p:extLst>
      <p:ext uri="{BB962C8B-B14F-4D97-AF65-F5344CB8AC3E}">
        <p14:creationId xmlns:p14="http://schemas.microsoft.com/office/powerpoint/2010/main" val="316543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7459</TotalTime>
  <Words>707</Words>
  <Application>Microsoft Office PowerPoint</Application>
  <PresentationFormat>On-screen Show (4:3)</PresentationFormat>
  <Paragraphs>124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Calibri</vt:lpstr>
      <vt:lpstr>Calibri Light</vt:lpstr>
      <vt:lpstr>Courier New</vt:lpstr>
      <vt:lpstr>Wingdings</vt:lpstr>
      <vt:lpstr>Office Theme</vt:lpstr>
      <vt:lpstr>Connected Work Zone Software Toolchain</vt:lpstr>
      <vt:lpstr>Outline</vt:lpstr>
      <vt:lpstr>Process Flow</vt:lpstr>
      <vt:lpstr>Pre-requisites</vt:lpstr>
      <vt:lpstr>Physical Connections</vt:lpstr>
      <vt:lpstr>Configuring U-Blox GPS Receiver</vt:lpstr>
      <vt:lpstr>CAMP Software Toolchain - Flow</vt:lpstr>
      <vt:lpstr>Data Collection on 03/28/2019 33.435425, -112.293444 to 33.437068, -112.225599</vt:lpstr>
      <vt:lpstr>Data Collection on 03/28/2019 33.435425, -112.293444 to 33.437068, -112.225599</vt:lpstr>
      <vt:lpstr>Work Zone Configuration</vt:lpstr>
      <vt:lpstr>Map Builder - Info</vt:lpstr>
      <vt:lpstr>Map Visualizer</vt:lpstr>
      <vt:lpstr>Data Collection on 04/19/2019 33.4631175, -112.1335158 to 33.46284333, -112.2274112 </vt:lpstr>
      <vt:lpstr>Questions (1)</vt:lpstr>
      <vt:lpstr>Questions (2)</vt:lpstr>
      <vt:lpstr>Questions (3)</vt:lpstr>
      <vt:lpstr>Questions (4) - Freeway</vt:lpstr>
      <vt:lpstr>Other Observations and Notes</vt:lpstr>
    </vt:vector>
  </TitlesOfParts>
  <Company>University of Arizona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Altekar, Niraj Vasant - (nvaltekar)</dc:creator>
  <cp:lastModifiedBy>Altekar, Niraj Vasant - (nvaltekar)</cp:lastModifiedBy>
  <cp:revision>54</cp:revision>
  <dcterms:created xsi:type="dcterms:W3CDTF">2019-03-29T19:49:09Z</dcterms:created>
  <dcterms:modified xsi:type="dcterms:W3CDTF">2019-04-25T16:36:51Z</dcterms:modified>
</cp:coreProperties>
</file>